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2" r:id="rId4"/>
    <p:sldId id="274" r:id="rId5"/>
    <p:sldId id="293" r:id="rId6"/>
    <p:sldId id="289" r:id="rId7"/>
    <p:sldId id="288" r:id="rId8"/>
    <p:sldId id="291" r:id="rId9"/>
    <p:sldId id="280" r:id="rId10"/>
    <p:sldId id="282" r:id="rId11"/>
    <p:sldId id="287" r:id="rId12"/>
    <p:sldId id="260" r:id="rId13"/>
    <p:sldId id="272" r:id="rId14"/>
    <p:sldId id="285" r:id="rId15"/>
    <p:sldId id="275" r:id="rId16"/>
    <p:sldId id="286" r:id="rId17"/>
    <p:sldId id="290" r:id="rId18"/>
    <p:sldId id="266" r:id="rId1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27" d="100"/>
          <a:sy n="127" d="100"/>
        </p:scale>
        <p:origin x="12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2E6B816-5BFB-C062-A5D0-8695F01E88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843F86C-BECE-5233-C4FB-0E6730925B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0045132-F7CA-CF2C-3200-2E5A35566BE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80236FF-E3FD-5AA6-0509-4551B555DD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06D5F9-7386-D54A-B409-DF86B322C1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2C51C5-1301-4F9B-91B1-7DFF4417EC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2F63A3-AAD9-7010-BD52-546A1FD787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611A8651-E460-9040-8E39-4CDFE27EEA20}" type="datetimeFigureOut">
              <a:rPr lang="en-GB"/>
              <a:pPr>
                <a:defRPr/>
              </a:pPr>
              <a:t>07/09/2022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FF8867-1B16-16CE-CC40-C75DD8679B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4A46103-ADD5-578E-2A6A-F36BA4CEA5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84685-CF51-BB59-70CE-B99526D845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4732E-41C0-6EE1-6184-AA736BAE06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8DE2947-F19E-6C4A-9592-C99E0E750A4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839E35-AE8E-EEAB-0EB2-57AF5618C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B7BC5E-2A4C-D583-5D66-A8F31081C5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828B2-214A-F97C-D679-AD4FDA8DB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F6230-9272-D044-874C-2D9B9AC7E2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9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415460-F298-F9A5-534C-EDE59550C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276453-43B4-B4C1-4EF0-01C23F1AE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FDD039-538B-C1CF-7BAA-FDFB998B9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EF920-EBCE-F147-8B4E-DA5941C71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72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07DBFF-3470-1FB8-D0D6-58BE381CC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025907-C431-1CD1-FBBE-B95EA5E0E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347AF1-B714-8C33-6A15-B9CAAB036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60A3D-4F26-8549-8A99-42569EEE63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78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410AF5-7C79-ED81-E6D1-2ADCF9652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601A7-FC24-6C50-8E83-8BA13E829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EC96BB-4AE9-296C-66AC-262403397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807A1-FCD9-CD49-8067-B88D691AB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69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717FCF-ED76-73D1-D056-CA87162551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3F42FE-4862-F8E3-F7E7-07A9C4FFC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C18B4F-92D8-3798-3C28-3730351BD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5E0BB3-20D2-F447-8324-A582A0B8B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53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5F2FD-B72F-5C20-8E0B-6776116D2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108A84-9B3C-9480-31E3-B2C3B7FF1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8AB30A-8FFA-6759-C99A-DB1E7B18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557A3-CD7A-8546-9B95-4EC1F3F02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80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B92408C-D838-0274-55D3-DEF66097F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05D2AF-0E36-86FC-5AD3-77297953D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2403C0-9045-1405-1199-EDD4AA415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531AA-65D1-4940-92BB-83EAFE6DA6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16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B6ACFF-5A22-EC90-37CA-CC6B42179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3D830C-58D5-A23C-21A8-3564D1FF7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EC0FF4-C754-0055-44BE-22391729B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6CF3A-FA47-5849-91AC-49203974E8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8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C9223F-3150-3234-75BA-AAE96CD6C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6356349-FD84-D77F-C488-0F322F4FA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946686-CCD8-7DF2-6C71-56509CA95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9F0ED-E4F3-974B-8A48-495D6C42C1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0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132F3-3013-9377-9D6B-05AB9174F6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EAF18B-0314-8D07-538C-DB110080F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1349D5-8191-4579-F0DE-A27CD61D2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EB992-BEB1-634A-A648-672441B3F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37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DC750A-F578-B284-B3DA-BA0F719AC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4428B9-68A5-3F38-0C9A-62B6BCDA08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EB3C86-EF0D-69FD-2348-CBFFED8CC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F60FA-DD39-ED4B-AE33-417990F78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54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FF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4A2F42-73D5-3536-BC45-114348076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CD9624-47D3-27B7-FB61-9B93BEC7F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0B84E5-5889-562E-E394-266D916B30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88971F-A7A0-522B-67F3-7B159622FC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629F3ED-35FA-C45B-16E6-1062AB1DB5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F90DD54-3473-6541-AD8E-31702716FB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8611D7EB-A089-5067-F4B7-114308D5C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052513"/>
            <a:ext cx="7200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4000" b="1" dirty="0">
                <a:latin typeface="+mj-lt"/>
              </a:rPr>
              <a:t>Welcome to KS1</a:t>
            </a:r>
          </a:p>
        </p:txBody>
      </p:sp>
      <p:pic>
        <p:nvPicPr>
          <p:cNvPr id="4099" name="Picture 1">
            <a:extLst>
              <a:ext uri="{FF2B5EF4-FFF2-40B4-BE49-F238E27FC236}">
                <a16:creationId xmlns:a16="http://schemas.microsoft.com/office/drawing/2014/main" id="{EC6C424B-50DE-1A81-16B9-D840B569F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565400"/>
            <a:ext cx="4905375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>
            <a:extLst>
              <a:ext uri="{FF2B5EF4-FFF2-40B4-BE49-F238E27FC236}">
                <a16:creationId xmlns:a16="http://schemas.microsoft.com/office/drawing/2014/main" id="{73D9717C-7A5C-74C0-A6C7-BC404DCCD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4813"/>
            <a:ext cx="8640762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Theme Days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800" dirty="0">
                <a:latin typeface="+mj-lt"/>
              </a:rPr>
              <a:t>Throughout the year, the children will engage in a range of whole school theme days, covering a wide range of curriculum areas.  These are detailed below: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0889997-6C0C-CC7D-349D-6FF1332B0BF5}"/>
              </a:ext>
            </a:extLst>
          </p:cNvPr>
          <p:cNvGraphicFramePr>
            <a:graphicFrameLocks noGrp="1"/>
          </p:cNvGraphicFramePr>
          <p:nvPr/>
        </p:nvGraphicFramePr>
        <p:xfrm>
          <a:off x="2339975" y="1916113"/>
          <a:ext cx="4473575" cy="481171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366142">
                  <a:extLst>
                    <a:ext uri="{9D8B030D-6E8A-4147-A177-3AD203B41FA5}">
                      <a16:colId xmlns:a16="http://schemas.microsoft.com/office/drawing/2014/main" val="1365222737"/>
                    </a:ext>
                  </a:extLst>
                </a:gridCol>
                <a:gridCol w="2107433">
                  <a:extLst>
                    <a:ext uri="{9D8B030D-6E8A-4147-A177-3AD203B41FA5}">
                      <a16:colId xmlns:a16="http://schemas.microsoft.com/office/drawing/2014/main" val="4194136872"/>
                    </a:ext>
                  </a:extLst>
                </a:gridCol>
              </a:tblGrid>
              <a:tr h="18291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Day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3409654924"/>
                  </a:ext>
                </a:extLst>
              </a:tr>
              <a:tr h="50302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#HelloYellow – YoungMinds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As self-analysts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As philosophers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Term 1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Friday 7th October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136169301"/>
                  </a:ext>
                </a:extLst>
              </a:tr>
              <a:tr h="77231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Environment Day </a:t>
                      </a:r>
                      <a:endParaRPr lang="en-GB" sz="1200" b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100" b="0" spc="75">
                          <a:effectLst/>
                        </a:rPr>
                        <a:t>as part of Keynsham Eco-Festival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geographers</a:t>
                      </a:r>
                      <a:endParaRPr lang="en-GB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1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Thursday 13</a:t>
                      </a:r>
                      <a:r>
                        <a:rPr lang="en-GB" sz="1100" baseline="30000">
                          <a:effectLst/>
                        </a:rPr>
                        <a:t>th</a:t>
                      </a:r>
                      <a:r>
                        <a:rPr lang="en-GB" sz="1100">
                          <a:effectLst/>
                        </a:rPr>
                        <a:t> October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1745143039"/>
                  </a:ext>
                </a:extLst>
              </a:tr>
              <a:tr h="8383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STEM Day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scientists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mathematicians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computer experts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engineers</a:t>
                      </a:r>
                      <a:endParaRPr lang="en-GB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2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Thursday 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December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1560127413"/>
                  </a:ext>
                </a:extLst>
              </a:tr>
              <a:tr h="67069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 dirty="0">
                          <a:effectLst/>
                        </a:rPr>
                        <a:t>Safer Internet Day</a:t>
                      </a:r>
                      <a:endParaRPr lang="en-GB" sz="12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 dirty="0">
                          <a:effectLst/>
                        </a:rPr>
                        <a:t>As self-analysts</a:t>
                      </a:r>
                      <a:endParaRPr lang="en-GB" sz="12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 dirty="0">
                          <a:effectLst/>
                        </a:rPr>
                        <a:t>As computer experts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3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Tuesday 21</a:t>
                      </a:r>
                      <a:r>
                        <a:rPr lang="en-GB" sz="1100" baseline="30000">
                          <a:effectLst/>
                        </a:rPr>
                        <a:t>st</a:t>
                      </a:r>
                      <a:r>
                        <a:rPr lang="en-GB" sz="1100">
                          <a:effectLst/>
                        </a:rPr>
                        <a:t> February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(Officially 14</a:t>
                      </a:r>
                      <a:r>
                        <a:rPr lang="en-GB" sz="1100" baseline="30000">
                          <a:effectLst/>
                        </a:rPr>
                        <a:t>th</a:t>
                      </a:r>
                      <a:r>
                        <a:rPr lang="en-GB" sz="1100">
                          <a:effectLst/>
                        </a:rPr>
                        <a:t> February but this is during half term)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3902157829"/>
                  </a:ext>
                </a:extLst>
              </a:tr>
              <a:tr h="50302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World Book Day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readers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writers</a:t>
                      </a:r>
                      <a:endParaRPr lang="en-GB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4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Thursday 2</a:t>
                      </a:r>
                      <a:r>
                        <a:rPr lang="en-GB" sz="1100" baseline="30000">
                          <a:effectLst/>
                        </a:rPr>
                        <a:t>nd</a:t>
                      </a:r>
                      <a:r>
                        <a:rPr lang="en-GB" sz="1100">
                          <a:effectLst/>
                        </a:rPr>
                        <a:t> March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2387695174"/>
                  </a:ext>
                </a:extLst>
              </a:tr>
              <a:tr h="50302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Arts Day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artists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musicians</a:t>
                      </a:r>
                      <a:endParaRPr lang="en-GB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5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Thursday 8</a:t>
                      </a:r>
                      <a:r>
                        <a:rPr lang="en-GB" sz="1100" baseline="30000">
                          <a:effectLst/>
                        </a:rPr>
                        <a:t>th</a:t>
                      </a:r>
                      <a:r>
                        <a:rPr lang="en-GB" sz="1100">
                          <a:effectLst/>
                        </a:rPr>
                        <a:t> June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2779936057"/>
                  </a:ext>
                </a:extLst>
              </a:tr>
              <a:tr h="50302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Two Rivers Festival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philosophers</a:t>
                      </a:r>
                      <a:endParaRPr lang="en-GB" sz="1200" b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>
                          <a:effectLst/>
                        </a:rPr>
                        <a:t>As members of Two Rivers</a:t>
                      </a:r>
                      <a:endParaRPr lang="en-GB" sz="12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Term 6</a:t>
                      </a:r>
                      <a:endParaRPr lang="en-GB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Thursday 15</a:t>
                      </a:r>
                      <a:r>
                        <a:rPr lang="en-GB" sz="1200" baseline="30000">
                          <a:effectLst/>
                        </a:rPr>
                        <a:t>th</a:t>
                      </a:r>
                      <a:r>
                        <a:rPr lang="en-GB" sz="1200">
                          <a:effectLst/>
                        </a:rPr>
                        <a:t> June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3098023899"/>
                  </a:ext>
                </a:extLst>
              </a:tr>
              <a:tr h="33534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 dirty="0">
                          <a:effectLst/>
                        </a:rPr>
                        <a:t>Sports Day</a:t>
                      </a:r>
                      <a:endParaRPr lang="en-GB" sz="12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b="0" dirty="0">
                          <a:effectLst/>
                        </a:rPr>
                        <a:t>As athletes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Term 6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Thursday 22</a:t>
                      </a:r>
                      <a:r>
                        <a:rPr lang="en-GB" sz="1100" baseline="30000" dirty="0">
                          <a:effectLst/>
                        </a:rPr>
                        <a:t>nd</a:t>
                      </a:r>
                      <a:r>
                        <a:rPr lang="en-GB" sz="1100" dirty="0">
                          <a:effectLst/>
                        </a:rPr>
                        <a:t> June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44" marR="66844" marT="0" marB="0"/>
                </a:tc>
                <a:extLst>
                  <a:ext uri="{0D108BD9-81ED-4DB2-BD59-A6C34878D82A}">
                    <a16:rowId xmlns:a16="http://schemas.microsoft.com/office/drawing/2014/main" val="38364171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>
            <a:extLst>
              <a:ext uri="{FF2B5EF4-FFF2-40B4-BE49-F238E27FC236}">
                <a16:creationId xmlns:a16="http://schemas.microsoft.com/office/drawing/2014/main" id="{27A59461-6E34-E006-1A4B-CCAF0496A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4813"/>
            <a:ext cx="84248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Hook Days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 Thin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800" dirty="0">
                <a:latin typeface="+mj-lt"/>
              </a:rPr>
              <a:t>At the start of a theme, children will engage in a ‘hook day’ or activity to inspire learning linked to the theme.  Further details are below: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 Thin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1800" dirty="0">
              <a:latin typeface="Twinkl Thin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272D49-F745-97FB-A99B-E5DD17FED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80948"/>
              </p:ext>
            </p:extLst>
          </p:nvPr>
        </p:nvGraphicFramePr>
        <p:xfrm>
          <a:off x="1007604" y="2564904"/>
          <a:ext cx="7128792" cy="253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485">
                  <a:extLst>
                    <a:ext uri="{9D8B030D-6E8A-4147-A177-3AD203B41FA5}">
                      <a16:colId xmlns:a16="http://schemas.microsoft.com/office/drawing/2014/main" val="2933816195"/>
                    </a:ext>
                  </a:extLst>
                </a:gridCol>
                <a:gridCol w="1781518">
                  <a:extLst>
                    <a:ext uri="{9D8B030D-6E8A-4147-A177-3AD203B41FA5}">
                      <a16:colId xmlns:a16="http://schemas.microsoft.com/office/drawing/2014/main" val="977538063"/>
                    </a:ext>
                  </a:extLst>
                </a:gridCol>
                <a:gridCol w="1890759">
                  <a:extLst>
                    <a:ext uri="{9D8B030D-6E8A-4147-A177-3AD203B41FA5}">
                      <a16:colId xmlns:a16="http://schemas.microsoft.com/office/drawing/2014/main" val="1180148468"/>
                    </a:ext>
                  </a:extLst>
                </a:gridCol>
                <a:gridCol w="1332030">
                  <a:extLst>
                    <a:ext uri="{9D8B030D-6E8A-4147-A177-3AD203B41FA5}">
                      <a16:colId xmlns:a16="http://schemas.microsoft.com/office/drawing/2014/main" val="4088847267"/>
                    </a:ext>
                  </a:extLst>
                </a:gridCol>
              </a:tblGrid>
              <a:tr h="18292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Hook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Cost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4171028263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Term 1: Australian Adventure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Dress up ready for an adventure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Wednesday 14</a:t>
                      </a:r>
                      <a:r>
                        <a:rPr lang="en-GB" sz="1100" b="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 September 2022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Free/ costume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2922369274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Term 2: Great and Ghastly Events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Hook morning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Tuesday 2</a:t>
                      </a:r>
                      <a:r>
                        <a:rPr lang="en-GB" sz="1100" b="0" baseline="3000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 November 2021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Free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191993007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Term 3: Extreme Weather 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Wow Science lesson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Tuesday 4</a:t>
                      </a:r>
                      <a:r>
                        <a:rPr lang="en-GB" sz="1100" b="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 January 2022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Free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1871582807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Term 4: Where and who am I?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Chocolate quarter historical walk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Monday 6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 March 2022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Free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3219475891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Term 5: On our doorstep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Library visit 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TBC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Free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624402806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Term 6: Ingenious Inventions 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>
                          <a:solidFill>
                            <a:schemeClr val="tx1"/>
                          </a:solidFill>
                          <a:effectLst/>
                        </a:rPr>
                        <a:t>Trip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TBC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Approximately £10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93" marR="68593" marT="0" marB="0"/>
                </a:tc>
                <a:extLst>
                  <a:ext uri="{0D108BD9-81ED-4DB2-BD59-A6C34878D82A}">
                    <a16:rowId xmlns:a16="http://schemas.microsoft.com/office/drawing/2014/main" val="32001837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6D26113F-A341-6DE9-2820-5444C844E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49275"/>
            <a:ext cx="85693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sz="3600" b="1" u="sng" dirty="0">
                <a:latin typeface="+mj-lt"/>
              </a:rPr>
              <a:t>Statutory Assessments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sz="3200" b="1" u="sng" dirty="0">
              <a:latin typeface="+mj-lt"/>
            </a:endParaRP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Year 1 phonics screening: June 2023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KS1 SATS: Summer term</a:t>
            </a:r>
          </a:p>
        </p:txBody>
      </p:sp>
      <p:pic>
        <p:nvPicPr>
          <p:cNvPr id="12291" name="Picture 6" descr="MCj04361290000[1]">
            <a:extLst>
              <a:ext uri="{FF2B5EF4-FFF2-40B4-BE49-F238E27FC236}">
                <a16:creationId xmlns:a16="http://schemas.microsoft.com/office/drawing/2014/main" id="{A0A074C1-A013-D8B4-6D4D-0E6B96C94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8" y="333375"/>
            <a:ext cx="1439862" cy="12985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923996-7C27-469F-419A-EF462DD92E35}"/>
              </a:ext>
            </a:extLst>
          </p:cNvPr>
          <p:cNvSpPr txBox="1"/>
          <p:nvPr/>
        </p:nvSpPr>
        <p:spPr>
          <a:xfrm>
            <a:off x="395536" y="332656"/>
            <a:ext cx="8569325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3600" b="1" u="sng" dirty="0">
                <a:latin typeface="+mj-lt"/>
              </a:rPr>
              <a:t>Homework</a:t>
            </a:r>
          </a:p>
          <a:p>
            <a:pPr eaLnBrk="1" hangingPunct="1">
              <a:defRPr/>
            </a:pPr>
            <a:endParaRPr lang="en-GB" sz="2000" dirty="0">
              <a:latin typeface="+mj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j-lt"/>
              </a:rPr>
              <a:t>Personal spellings will be added to reading diaries. Common exception words are under the class page on the website.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+mj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+mj-lt"/>
              </a:rPr>
              <a:t>Daily 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3353F4-1F45-4E63-BD4E-E14D86516068}"/>
              </a:ext>
            </a:extLst>
          </p:cNvPr>
          <p:cNvSpPr txBox="1"/>
          <p:nvPr/>
        </p:nvSpPr>
        <p:spPr>
          <a:xfrm>
            <a:off x="323850" y="404813"/>
            <a:ext cx="8569325" cy="4647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3600" b="1" u="sng" dirty="0">
                <a:latin typeface="+mj-lt"/>
              </a:rPr>
              <a:t>Star of the week</a:t>
            </a:r>
          </a:p>
          <a:p>
            <a:pPr algn="ctr" eaLnBrk="1" hangingPunct="1">
              <a:defRPr/>
            </a:pPr>
            <a:endParaRPr lang="en-GB" sz="2800" b="1" u="sng" dirty="0">
              <a:latin typeface="+mj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j-lt"/>
              </a:rPr>
              <a:t>Each week two children will receive a star of the week award for following our school values and trying hard in their work.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GB" sz="2400" dirty="0">
              <a:latin typeface="+mj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j-lt"/>
              </a:rPr>
              <a:t>This will be presented by Mrs Graham in the whole school celebration assembly on the Monday of the following week.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FF0000"/>
              </a:solidFill>
              <a:latin typeface="+mj-lt"/>
            </a:endParaRPr>
          </a:p>
          <a:p>
            <a:pPr eaLnBrk="1" hangingPunct="1">
              <a:defRPr/>
            </a:pPr>
            <a:endParaRPr lang="en-GB" sz="2000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endParaRPr lang="en-GB" sz="2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BC53EE-9B25-5729-5C3B-51CB99DC7290}"/>
              </a:ext>
            </a:extLst>
          </p:cNvPr>
          <p:cNvSpPr txBox="1"/>
          <p:nvPr/>
        </p:nvSpPr>
        <p:spPr>
          <a:xfrm>
            <a:off x="287338" y="333375"/>
            <a:ext cx="8569325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3600" b="1" u="sng" dirty="0">
                <a:latin typeface="+mj-lt"/>
              </a:rPr>
              <a:t>How to help your child</a:t>
            </a:r>
          </a:p>
          <a:p>
            <a:pPr algn="ctr" eaLnBrk="1" hangingPunct="1">
              <a:defRPr/>
            </a:pPr>
            <a:endParaRPr lang="en-GB" sz="2800" b="1" u="sng" dirty="0">
              <a:latin typeface="+mj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Read with your child daily for at least 10 minutes.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Practise personal spellings in reading diaries.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Practise common exception words.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DBF24D-5D35-68E4-B4F9-C45A18A8EBEB}"/>
              </a:ext>
            </a:extLst>
          </p:cNvPr>
          <p:cNvSpPr txBox="1"/>
          <p:nvPr/>
        </p:nvSpPr>
        <p:spPr>
          <a:xfrm>
            <a:off x="323850" y="115888"/>
            <a:ext cx="8569325" cy="6124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3600" b="1" u="sng" dirty="0">
                <a:latin typeface="+mj-lt"/>
              </a:rPr>
              <a:t>Parents evening</a:t>
            </a:r>
          </a:p>
          <a:p>
            <a:pPr algn="ctr" eaLnBrk="1" hangingPunct="1">
              <a:defRPr/>
            </a:pPr>
            <a:endParaRPr lang="en-GB" sz="2800" b="1" u="sng" dirty="0">
              <a:latin typeface="+mj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We will shortly be sending out a rota for parents evenings.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Every week on a Wednesday, we will contact the parents/ guardians of three children to see whether you have any concerns.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The following Wednesday we will meet you either virtually via parent cloud or in school to discuss your child.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+mj-lt"/>
              </a:rPr>
              <a:t>We also have open afternoons for you to look through your child’s books with them.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j-lt"/>
              </a:rPr>
              <a:t>Monday 10</a:t>
            </a:r>
            <a:r>
              <a:rPr lang="en-GB" sz="2400" baseline="30000" dirty="0">
                <a:latin typeface="+mj-lt"/>
              </a:rPr>
              <a:t>th</a:t>
            </a:r>
            <a:r>
              <a:rPr lang="en-GB" sz="2400" dirty="0">
                <a:latin typeface="+mj-lt"/>
              </a:rPr>
              <a:t> October, 2.30pm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j-lt"/>
              </a:rPr>
              <a:t>Monday 23</a:t>
            </a:r>
            <a:r>
              <a:rPr lang="en-GB" sz="2400" baseline="30000" dirty="0">
                <a:latin typeface="+mj-lt"/>
              </a:rPr>
              <a:t>rd</a:t>
            </a:r>
            <a:r>
              <a:rPr lang="en-GB" sz="2400" dirty="0">
                <a:latin typeface="+mj-lt"/>
              </a:rPr>
              <a:t> January, 2.30pm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56C8C7-8D88-EAD5-1808-7BAA99B941EA}"/>
              </a:ext>
            </a:extLst>
          </p:cNvPr>
          <p:cNvSpPr txBox="1"/>
          <p:nvPr/>
        </p:nvSpPr>
        <p:spPr>
          <a:xfrm>
            <a:off x="323850" y="115888"/>
            <a:ext cx="8569325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sz="3600" b="1" u="sng" dirty="0">
                <a:latin typeface="+mj-lt"/>
              </a:rPr>
              <a:t>Building update</a:t>
            </a:r>
          </a:p>
          <a:p>
            <a:pPr algn="ctr" eaLnBrk="1" hangingPunct="1">
              <a:defRPr/>
            </a:pPr>
            <a:endParaRPr lang="en-GB" sz="2800" b="1" u="sng" dirty="0">
              <a:latin typeface="+mj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latin typeface="+mj-lt"/>
              </a:rPr>
              <a:t>We are looking forward to moving into our new building soon.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DE51B60F-038F-7E5A-376F-B6513F670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2088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Any questions?</a:t>
            </a:r>
          </a:p>
        </p:txBody>
      </p:sp>
      <p:pic>
        <p:nvPicPr>
          <p:cNvPr id="18435" name="Picture 6" descr="MCj04344110000[1]">
            <a:extLst>
              <a:ext uri="{FF2B5EF4-FFF2-40B4-BE49-F238E27FC236}">
                <a16:creationId xmlns:a16="http://schemas.microsoft.com/office/drawing/2014/main" id="{D12A709F-9446-1073-6902-68FCA98DE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773238"/>
            <a:ext cx="1625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8" descr="Question-People">
            <a:extLst>
              <a:ext uri="{FF2B5EF4-FFF2-40B4-BE49-F238E27FC236}">
                <a16:creationId xmlns:a16="http://schemas.microsoft.com/office/drawing/2014/main" id="{12C28EFF-0339-FAB1-99A4-38E59369B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087438"/>
            <a:ext cx="665956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0ED99AB7-FFD8-5644-E52C-5C727532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9275"/>
            <a:ext cx="8497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KS1 Teaching Team</a:t>
            </a:r>
            <a:endParaRPr lang="en-US" altLang="en-US" sz="3600" b="1" u="sng" dirty="0">
              <a:latin typeface="+mj-lt"/>
            </a:endParaRPr>
          </a:p>
        </p:txBody>
      </p:sp>
      <p:sp>
        <p:nvSpPr>
          <p:cNvPr id="16387" name="Text Box 5">
            <a:extLst>
              <a:ext uri="{FF2B5EF4-FFF2-40B4-BE49-F238E27FC236}">
                <a16:creationId xmlns:a16="http://schemas.microsoft.com/office/drawing/2014/main" id="{41B368E8-C8F4-0847-7317-0BD95ED44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916113"/>
            <a:ext cx="42481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u="sng" dirty="0">
                <a:latin typeface="+mj-lt"/>
              </a:rPr>
              <a:t>Year 1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Class Teacher: Miss Knight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Teaching Assistant: Miss Fitzgerald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en-US" sz="2400" dirty="0">
              <a:latin typeface="Twinkl Thin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PPA cover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Thursday: Miss Pilkington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91104C34-498D-22B8-ADD3-52C519FF7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908175"/>
            <a:ext cx="424973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u="sng" dirty="0">
                <a:latin typeface="+mj-lt"/>
              </a:rPr>
              <a:t>Year 2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Class Teachers: 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Miss Pilkington (Monday to Wednesday lunchtime)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2400" dirty="0">
                <a:latin typeface="+mj-lt"/>
              </a:rPr>
              <a:t>Mrs </a:t>
            </a:r>
            <a:r>
              <a:rPr lang="en-GB" altLang="en-US" sz="2400" dirty="0" err="1">
                <a:latin typeface="+mj-lt"/>
              </a:rPr>
              <a:t>Easdown</a:t>
            </a:r>
            <a:r>
              <a:rPr lang="en-GB" altLang="en-US" sz="2400" dirty="0">
                <a:latin typeface="+mj-lt"/>
              </a:rPr>
              <a:t> (Wednesday lunchtime to Friday)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0ED99AB7-FFD8-5644-E52C-5C727532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9275"/>
            <a:ext cx="8497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Our School Values</a:t>
            </a:r>
            <a:endParaRPr lang="en-US" altLang="en-US" sz="3600" b="1" u="sng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C706E0-CF95-674E-D03E-EF0460E49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2012757"/>
            <a:ext cx="3410296" cy="34102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57C15C-FAAA-563A-AC5A-5BB0EBC30B28}"/>
              </a:ext>
            </a:extLst>
          </p:cNvPr>
          <p:cNvSpPr txBox="1"/>
          <p:nvPr/>
        </p:nvSpPr>
        <p:spPr>
          <a:xfrm>
            <a:off x="1115616" y="2132856"/>
            <a:ext cx="4572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/>
              <a:t>Kindness</a:t>
            </a:r>
          </a:p>
          <a:p>
            <a:endParaRPr lang="en-GB" sz="4000" dirty="0"/>
          </a:p>
          <a:p>
            <a:r>
              <a:rPr lang="en-GB" sz="4000" dirty="0"/>
              <a:t>Respect</a:t>
            </a:r>
          </a:p>
          <a:p>
            <a:endParaRPr lang="en-GB" sz="4000" dirty="0"/>
          </a:p>
          <a:p>
            <a:r>
              <a:rPr lang="en-GB" sz="4000" dirty="0"/>
              <a:t>Courage</a:t>
            </a:r>
          </a:p>
        </p:txBody>
      </p:sp>
    </p:spTree>
    <p:extLst>
      <p:ext uri="{BB962C8B-B14F-4D97-AF65-F5344CB8AC3E}">
        <p14:creationId xmlns:p14="http://schemas.microsoft.com/office/powerpoint/2010/main" val="265625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A9152286-79CF-A02D-8E33-B59B7DFF4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55625"/>
            <a:ext cx="4681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Essentials!</a:t>
            </a:r>
            <a:endParaRPr lang="en-US" altLang="en-US" sz="3600" b="1" u="sng" dirty="0">
              <a:latin typeface="+mj-lt"/>
            </a:endParaRP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D01624DB-E099-947E-26C1-496C9DA12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81375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1600" dirty="0">
                <a:latin typeface="+mj-lt"/>
              </a:rPr>
              <a:t>Please can all children wear their P.E kits to school on PE days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en-US" sz="1600" dirty="0">
              <a:latin typeface="Twinkl Thin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en-US" sz="1600" dirty="0">
              <a:latin typeface="Twinkl Thin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1600" dirty="0">
                <a:latin typeface="+mj-lt"/>
              </a:rPr>
              <a:t>Our PE uniform is as follows: 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a plain white (with or without school logo) polo top;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a Two Rivers jumper or cardigan;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plain black (no logos/ brands/ stripes) shorts, leggings or tracksuit bottoms;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trainers not daps;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white socks.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Please ensure earrings are removed or covered with tape on days children will be undertaking PE lessons.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Please could all sweatshirts, cardigans, coats, hats etc. be named.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altLang="en-US" sz="1600" dirty="0">
                <a:latin typeface="+mj-lt"/>
              </a:rPr>
              <a:t>Please bring a water bottle, your book bag, a raincoat and a hat to school everyday.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DD0BA1-D1D0-DD45-0D7F-79A0204C970F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1700213"/>
          <a:ext cx="6096000" cy="7429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12501031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0272716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GB" sz="1800" dirty="0"/>
                        <a:t>Year 1</a:t>
                      </a: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Year 2</a:t>
                      </a:r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8816286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GB" sz="1800" dirty="0"/>
                        <a:t>Tuesday</a:t>
                      </a:r>
                      <a:r>
                        <a:rPr lang="en-GB" sz="1800" baseline="0" dirty="0"/>
                        <a:t> and Friday</a:t>
                      </a:r>
                      <a:endParaRPr lang="en-GB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Monday and Thursday</a:t>
                      </a:r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35364744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A9152286-79CF-A02D-8E33-B59B7DFF4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55625"/>
            <a:ext cx="4681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Essentials!</a:t>
            </a:r>
            <a:endParaRPr lang="en-US" altLang="en-US" sz="3600" b="1" u="sng" dirty="0">
              <a:latin typeface="+mj-lt"/>
            </a:endParaRP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D01624DB-E099-947E-26C1-496C9DA12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81375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1600" dirty="0">
                <a:latin typeface="+mj-lt"/>
              </a:rPr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A79DC-AE46-644D-C782-0ABA015FFB74}"/>
              </a:ext>
            </a:extLst>
          </p:cNvPr>
          <p:cNvSpPr txBox="1">
            <a:spLocks/>
          </p:cNvSpPr>
          <p:nvPr/>
        </p:nvSpPr>
        <p:spPr>
          <a:xfrm>
            <a:off x="539552" y="1582152"/>
            <a:ext cx="7771715" cy="42062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kern="0" dirty="0"/>
              <a:t>Please talk to your child about the school meal you have ordered for them.</a:t>
            </a:r>
          </a:p>
          <a:p>
            <a:endParaRPr lang="en-GB" sz="1800" kern="0" dirty="0"/>
          </a:p>
          <a:p>
            <a:r>
              <a:rPr lang="en-GB" sz="1800" kern="0" dirty="0"/>
              <a:t>Please provide a morning snack for your child-we will give them fruit in the afternoon.</a:t>
            </a:r>
          </a:p>
          <a:p>
            <a:endParaRPr lang="en-GB" sz="1800" kern="0" dirty="0"/>
          </a:p>
          <a:p>
            <a:r>
              <a:rPr lang="en-GB" sz="1800" kern="0" dirty="0"/>
              <a:t>Milk can still be provided for your child at a small cost-contact Mrs Batchelor.</a:t>
            </a:r>
          </a:p>
          <a:p>
            <a:endParaRPr lang="en-GB" sz="1800" kern="0" dirty="0"/>
          </a:p>
          <a:p>
            <a:r>
              <a:rPr lang="en-GB" sz="1800" kern="0" dirty="0"/>
              <a:t>Attendance</a:t>
            </a:r>
          </a:p>
        </p:txBody>
      </p:sp>
    </p:spTree>
    <p:extLst>
      <p:ext uri="{BB962C8B-B14F-4D97-AF65-F5344CB8AC3E}">
        <p14:creationId xmlns:p14="http://schemas.microsoft.com/office/powerpoint/2010/main" val="293860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AE6B47E6-0282-9A59-7A80-3F5251F7F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33375"/>
            <a:ext cx="6049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Curriculum</a:t>
            </a:r>
            <a:endParaRPr lang="en-US" altLang="en-US" sz="3600" b="1" u="sng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AB626-9ADF-5CD7-A081-2AC215237BD1}"/>
              </a:ext>
            </a:extLst>
          </p:cNvPr>
          <p:cNvSpPr txBox="1"/>
          <p:nvPr/>
        </p:nvSpPr>
        <p:spPr>
          <a:xfrm>
            <a:off x="539750" y="1557338"/>
            <a:ext cx="7345363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Maths</a:t>
            </a:r>
          </a:p>
          <a:p>
            <a:pPr>
              <a:defRPr/>
            </a:pP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We follow the year group objectives from the New National Curriculum and use the White Rose scheme.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There is a focus on Fluency, Problem Solving and Reasoning to ensure exposure to different styles of questions.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We practise arithmetic and times tables every week.</a:t>
            </a:r>
          </a:p>
          <a:p>
            <a:pPr>
              <a:defRPr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3E6A19FF-205E-8ED6-8FB6-6380CDC80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33375"/>
            <a:ext cx="6049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Curriculum</a:t>
            </a:r>
            <a:endParaRPr lang="en-US" altLang="en-US" sz="3600" b="1" u="sng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32F783-D2B8-51C4-86B3-5AD98419868C}"/>
              </a:ext>
            </a:extLst>
          </p:cNvPr>
          <p:cNvSpPr txBox="1"/>
          <p:nvPr/>
        </p:nvSpPr>
        <p:spPr>
          <a:xfrm>
            <a:off x="395288" y="1058863"/>
            <a:ext cx="8426450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latin typeface="+mj-lt"/>
              </a:rPr>
              <a:t>Writing</a:t>
            </a:r>
          </a:p>
          <a:p>
            <a:pPr>
              <a:defRPr/>
            </a:pP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We follow the year group writing objectives from the New National Curriculum.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Grammar objectives will be taught through writing.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Writing will be linked to the theme/class book.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Spelling practise will focus on the common exception words for the year group and personal spellings. These will be added to reading diaries.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There is a focus on editing throughout the school.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latin typeface="+mj-lt"/>
            </a:endParaRPr>
          </a:p>
          <a:p>
            <a:pPr>
              <a:defRPr/>
            </a:pPr>
            <a:r>
              <a:rPr lang="en-GB" u="sng" dirty="0">
                <a:latin typeface="+mj-lt"/>
              </a:rPr>
              <a:t>Reading</a:t>
            </a:r>
          </a:p>
          <a:p>
            <a:pPr>
              <a:defRPr/>
            </a:pP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In KS1, we follow the phonics scheme Read Write Inc. We have daily RWI sessions.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+mj-lt"/>
              </a:rPr>
              <a:t>Once children finish the RWI scheme, they take part in comprehension lessons. Children will read books based off their reading level according to Accelerated Reader.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3E6A19FF-205E-8ED6-8FB6-6380CDC80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33375"/>
            <a:ext cx="6049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The Curriculum</a:t>
            </a:r>
            <a:endParaRPr lang="en-US" altLang="en-US" sz="3600" b="1" u="sng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88679D-8F6A-00B0-24C7-E6F25FE1D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096" y="1844824"/>
            <a:ext cx="5538870" cy="367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0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>
            <a:extLst>
              <a:ext uri="{FF2B5EF4-FFF2-40B4-BE49-F238E27FC236}">
                <a16:creationId xmlns:a16="http://schemas.microsoft.com/office/drawing/2014/main" id="{969A656C-E180-101E-405D-ACB8E301A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15888"/>
            <a:ext cx="87153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3600" b="1" u="sng" dirty="0">
                <a:latin typeface="+mj-lt"/>
              </a:rPr>
              <a:t>Long term overview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GB" altLang="en-US" sz="1400" b="1" dirty="0">
              <a:latin typeface="Twinkl Thin" pitchFamily="2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latin typeface="+mj-lt"/>
              </a:rPr>
              <a:t>This is also available on the class page of the website under Classes.</a:t>
            </a:r>
            <a:endParaRPr lang="en-GB" altLang="en-US" sz="1800" dirty="0">
              <a:latin typeface="Twinkl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D673B4-F306-4E7E-92C0-514CA9AB5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611396"/>
              </p:ext>
            </p:extLst>
          </p:nvPr>
        </p:nvGraphicFramePr>
        <p:xfrm>
          <a:off x="89471" y="1340768"/>
          <a:ext cx="8965058" cy="5403429"/>
        </p:xfrm>
        <a:graphic>
          <a:graphicData uri="http://schemas.openxmlformats.org/drawingml/2006/table">
            <a:tbl>
              <a:tblPr/>
              <a:tblGrid>
                <a:gridCol w="1026683">
                  <a:extLst>
                    <a:ext uri="{9D8B030D-6E8A-4147-A177-3AD203B41FA5}">
                      <a16:colId xmlns:a16="http://schemas.microsoft.com/office/drawing/2014/main" val="784900577"/>
                    </a:ext>
                  </a:extLst>
                </a:gridCol>
                <a:gridCol w="1201424">
                  <a:extLst>
                    <a:ext uri="{9D8B030D-6E8A-4147-A177-3AD203B41FA5}">
                      <a16:colId xmlns:a16="http://schemas.microsoft.com/office/drawing/2014/main" val="3039347147"/>
                    </a:ext>
                  </a:extLst>
                </a:gridCol>
                <a:gridCol w="1324583">
                  <a:extLst>
                    <a:ext uri="{9D8B030D-6E8A-4147-A177-3AD203B41FA5}">
                      <a16:colId xmlns:a16="http://schemas.microsoft.com/office/drawing/2014/main" val="281856851"/>
                    </a:ext>
                  </a:extLst>
                </a:gridCol>
                <a:gridCol w="1403532">
                  <a:extLst>
                    <a:ext uri="{9D8B030D-6E8A-4147-A177-3AD203B41FA5}">
                      <a16:colId xmlns:a16="http://schemas.microsoft.com/office/drawing/2014/main" val="1271094571"/>
                    </a:ext>
                  </a:extLst>
                </a:gridCol>
                <a:gridCol w="1324583">
                  <a:extLst>
                    <a:ext uri="{9D8B030D-6E8A-4147-A177-3AD203B41FA5}">
                      <a16:colId xmlns:a16="http://schemas.microsoft.com/office/drawing/2014/main" val="2522753998"/>
                    </a:ext>
                  </a:extLst>
                </a:gridCol>
                <a:gridCol w="1236861">
                  <a:extLst>
                    <a:ext uri="{9D8B030D-6E8A-4147-A177-3AD203B41FA5}">
                      <a16:colId xmlns:a16="http://schemas.microsoft.com/office/drawing/2014/main" val="3349778996"/>
                    </a:ext>
                  </a:extLst>
                </a:gridCol>
                <a:gridCol w="1447392">
                  <a:extLst>
                    <a:ext uri="{9D8B030D-6E8A-4147-A177-3AD203B41FA5}">
                      <a16:colId xmlns:a16="http://schemas.microsoft.com/office/drawing/2014/main" val="1496199937"/>
                    </a:ext>
                  </a:extLst>
                </a:gridCol>
              </a:tblGrid>
              <a:tr h="513290"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1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Australian Adventure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2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Great and Ghastly Events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3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Extreme Weather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4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Where and who am I?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5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On our doorstep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Term 6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802E90"/>
                          </a:solidFill>
                          <a:effectLst/>
                          <a:latin typeface="+mj-lt"/>
                        </a:rPr>
                        <a:t>Ingenious Inventions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21843"/>
                  </a:ext>
                </a:extLst>
              </a:tr>
              <a:tr h="316485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Science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Habitats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Food chains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849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5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Material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2849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7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Seasonal Changes 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1847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84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Exercise, Food and Hygiene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284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4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Plants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704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4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Animals and life cycles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404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58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581744"/>
                  </a:ext>
                </a:extLst>
              </a:tr>
              <a:tr h="585936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RE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4F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5A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Creation Story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What did Jesus teach?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(Christianity)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5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5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Christmas (Christianity)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Jesus as a Friend (Christianity)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Passover (Judaism)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Easter (Christianity)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Shabbat (Judaism)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Community and Belonging (Islam)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5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Rosh Hashanah and</a:t>
                      </a:r>
                      <a:r>
                        <a:rPr lang="en-GB" sz="900" b="1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900" b="0" i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Yom Kippur (Judaism) </a:t>
                      </a:r>
                      <a:endParaRPr lang="en-GB" sz="900" b="0" i="0" dirty="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Hajj (Islam)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D856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58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6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267494"/>
                  </a:ext>
                </a:extLst>
              </a:tr>
              <a:tr h="491795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History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5A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6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5C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63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Great Fire of London— Samuel Pepys Guy Fawkes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George Cadbury Local History of Keynsham 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Castles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6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Transport— Brunel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9860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6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D6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971794"/>
                  </a:ext>
                </a:extLst>
              </a:tr>
              <a:tr h="585936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Geography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6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Compare and contrast our locality to Australia (seaside)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63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D8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Weather (hot and cold)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Continents and Oceans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The UK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Study of our school locality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A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80DA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D6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02583"/>
                  </a:ext>
                </a:extLst>
              </a:tr>
              <a:tr h="451211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DT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Construction and mechanisms 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D8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DF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Textiles—weather symbol sewing pictures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Food technology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DD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E0DD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E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79590"/>
                  </a:ext>
                </a:extLst>
              </a:tr>
              <a:tr h="585936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Art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E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DF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EB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Stephen Wiltshire / Antony </a:t>
                      </a:r>
                      <a:r>
                        <a:rPr lang="en-GB" sz="900" b="0" i="0" dirty="0" err="1">
                          <a:effectLst/>
                          <a:latin typeface="+mj-lt"/>
                        </a:rPr>
                        <a:t>Gormley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Drawing / 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Sculpture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Printing and collaging </a:t>
                      </a:r>
                    </a:p>
                    <a:p>
                      <a:pPr algn="l" rtl="0" fontAlgn="base"/>
                      <a:r>
                        <a:rPr lang="en-GB" sz="900" b="0" i="0" dirty="0" err="1">
                          <a:effectLst/>
                          <a:latin typeface="+mj-lt"/>
                        </a:rPr>
                        <a:t>Guiseppe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 </a:t>
                      </a:r>
                      <a:r>
                        <a:rPr lang="en-GB" sz="900" b="0" i="0" dirty="0" err="1">
                          <a:effectLst/>
                          <a:latin typeface="+mj-lt"/>
                        </a:rPr>
                        <a:t>Arcimboldo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E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0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Tiger in a tropical storm 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Painting and Drawing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E0E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E9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B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22046"/>
                  </a:ext>
                </a:extLst>
              </a:tr>
              <a:tr h="515660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PE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E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B6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Locomotion (Running)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Gymnastics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EB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B8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Ball Skills (Hands)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Dance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Rackets, Bats and Balls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Gymnastics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Ball Skills (Feet)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Dance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Locomotion (Jumping)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Team Building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8B4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GB" sz="900" dirty="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Games for Understanding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Ball Skills (Hands 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E8B4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B2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BA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7114"/>
                  </a:ext>
                </a:extLst>
              </a:tr>
              <a:tr h="316485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Computing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B6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8BD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Computing systems and networks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B8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BE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Creating media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Creating media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Data and Information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Programming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Programming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98BC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BA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8B6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550896"/>
                  </a:ext>
                </a:extLst>
              </a:tr>
              <a:tr h="585936">
                <a:tc>
                  <a:txBody>
                    <a:bodyPr/>
                    <a:lstStyle/>
                    <a:p>
                      <a:pPr fontAlgn="t"/>
                      <a:endParaRPr lang="en-GB" sz="900">
                        <a:effectLst/>
                        <a:latin typeface="+mj-lt"/>
                      </a:endParaRPr>
                    </a:p>
                    <a:p>
                      <a:pPr algn="l" rtl="0" fontAlgn="base"/>
                      <a:r>
                        <a:rPr lang="en-GB" sz="900" b="1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Music</a:t>
                      </a:r>
                      <a:r>
                        <a:rPr lang="en-GB" sz="900" b="0" i="0">
                          <a:solidFill>
                            <a:srgbClr val="AC3EC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GB" sz="900" b="0" i="0">
                        <a:solidFill>
                          <a:srgbClr val="802E90"/>
                        </a:solidFill>
                        <a:effectLst/>
                        <a:latin typeface="+mj-lt"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8BD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B7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Hey you! (Y1)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Hands, Feet, Heart (Y2)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BE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BA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Rhythm in the way we walk and The Banana Rap (Y1) </a:t>
                      </a:r>
                    </a:p>
                    <a:p>
                      <a:pPr algn="l" rtl="0" fontAlgn="base"/>
                      <a:r>
                        <a:rPr lang="en-GB" sz="900" b="0" i="0" dirty="0" err="1">
                          <a:effectLst/>
                          <a:latin typeface="+mj-lt"/>
                        </a:rPr>
                        <a:t>Ho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GB" sz="900" b="0" i="0" dirty="0" err="1">
                          <a:effectLst/>
                          <a:latin typeface="+mj-lt"/>
                        </a:rPr>
                        <a:t>Ho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GB" sz="900" b="0" i="0" dirty="0" err="1">
                          <a:effectLst/>
                          <a:latin typeface="+mj-lt"/>
                        </a:rPr>
                        <a:t>Ho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 (Y2)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In the groove (Y1)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I </a:t>
                      </a:r>
                      <a:r>
                        <a:rPr lang="en-GB" sz="900" b="0" i="0" dirty="0" err="1">
                          <a:effectLst/>
                          <a:latin typeface="+mj-lt"/>
                        </a:rPr>
                        <a:t>wanna</a:t>
                      </a:r>
                      <a:r>
                        <a:rPr lang="en-GB" sz="900" b="0" i="0" dirty="0">
                          <a:effectLst/>
                          <a:latin typeface="+mj-lt"/>
                        </a:rPr>
                        <a:t> play in a band (Y2)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Round and Round (Y1)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Zoo Time (Y2)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Your Imagination (Y1) </a:t>
                      </a:r>
                    </a:p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Friendship song (Y2)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B7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effectLst/>
                          <a:latin typeface="+mj-lt"/>
                        </a:rPr>
                        <a:t>Reflect, rewind and Replay (Y1/2)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B0B7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B6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BF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417930"/>
                  </a:ext>
                </a:extLst>
              </a:tr>
              <a:tr h="35451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 dirty="0">
                          <a:solidFill>
                            <a:srgbClr val="AC3EC1"/>
                          </a:solidFill>
                          <a:effectLst/>
                          <a:latin typeface="Comic Sans MS" panose="030F0702030302020204" pitchFamily="66" charset="0"/>
                        </a:rPr>
                        <a:t>PSHE</a:t>
                      </a:r>
                      <a:r>
                        <a:rPr lang="en-GB" sz="900" b="0" i="0" dirty="0">
                          <a:solidFill>
                            <a:srgbClr val="AC3EC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900" b="0" i="0" dirty="0">
                        <a:solidFill>
                          <a:srgbClr val="802E90"/>
                        </a:solidFill>
                        <a:effectLst/>
                      </a:endParaRP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B7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BC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Being me in my world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BA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BB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Celebrating Differences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Dreams and Goals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Healthy Me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Relationships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B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Changing Me </a:t>
                      </a:r>
                    </a:p>
                  </a:txBody>
                  <a:tcPr marL="42565" marR="42565" marT="21282" marB="21282">
                    <a:lnL w="9525" cap="flat" cmpd="sng" algn="ctr">
                      <a:solidFill>
                        <a:srgbClr val="B0B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3E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BF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B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4368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5887</TotalTime>
  <Words>1259</Words>
  <Application>Microsoft Macintosh PowerPoint</Application>
  <PresentationFormat>On-screen Show (4:3)</PresentationFormat>
  <Paragraphs>328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Comic Sans MS</vt:lpstr>
      <vt:lpstr>Symbol</vt:lpstr>
      <vt:lpstr>Times New Roman</vt:lpstr>
      <vt:lpstr>Twinkl</vt:lpstr>
      <vt:lpstr>Twinkl Thin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Bath and North East Somerset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LGay</dc:creator>
  <cp:lastModifiedBy>Katie Pilkington</cp:lastModifiedBy>
  <cp:revision>104</cp:revision>
  <cp:lastPrinted>2019-09-25T07:41:05Z</cp:lastPrinted>
  <dcterms:created xsi:type="dcterms:W3CDTF">2009-09-15T07:22:45Z</dcterms:created>
  <dcterms:modified xsi:type="dcterms:W3CDTF">2022-09-07T21:01:33Z</dcterms:modified>
</cp:coreProperties>
</file>